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6" r:id="rId13"/>
    <p:sldId id="277" r:id="rId14"/>
    <p:sldId id="278" r:id="rId15"/>
    <p:sldId id="274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96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13.12.2024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31639" y="1484784"/>
            <a:ext cx="6480720" cy="3202655"/>
            <a:chOff x="1115616" y="2955212"/>
            <a:chExt cx="7165477" cy="446936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955212"/>
              <a:ext cx="7165477" cy="14173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660066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56002" y="6909170"/>
              <a:ext cx="5084704" cy="5154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/>
          <a:lstStyle/>
          <a:p>
            <a:r>
              <a:rPr lang="ru-RU" sz="1600" dirty="0" smtClean="0">
                <a:latin typeface="Monotype Corsiva" pitchFamily="66" charset="0"/>
              </a:rPr>
              <a:t/>
            </a:r>
            <a:br>
              <a:rPr lang="ru-RU" sz="1600" dirty="0" smtClean="0">
                <a:latin typeface="Monotype Corsiva" pitchFamily="66" charset="0"/>
              </a:rPr>
            </a:br>
            <a:r>
              <a:rPr lang="ru-RU" sz="1600" dirty="0" smtClean="0">
                <a:latin typeface="Monotype Corsiva" pitchFamily="66" charset="0"/>
              </a:rPr>
              <a:t/>
            </a:r>
            <a:br>
              <a:rPr lang="ru-RU" sz="1600" dirty="0" smtClean="0">
                <a:latin typeface="Monotype Corsiva" pitchFamily="66" charset="0"/>
              </a:rPr>
            </a:br>
            <a:r>
              <a:rPr lang="ru-RU" sz="1600" dirty="0" smtClean="0">
                <a:latin typeface="Monotype Corsiva" pitchFamily="66" charset="0"/>
              </a:rPr>
              <a:t/>
            </a:r>
            <a:br>
              <a:rPr lang="ru-RU" sz="1600" dirty="0" smtClean="0">
                <a:latin typeface="Monotype Corsiva" pitchFamily="66" charset="0"/>
              </a:rPr>
            </a:br>
            <a:r>
              <a:rPr lang="ru-RU" sz="1600" dirty="0" smtClean="0">
                <a:latin typeface="Monotype Corsiva" pitchFamily="66" charset="0"/>
              </a:rPr>
              <a:t/>
            </a:r>
            <a:br>
              <a:rPr lang="ru-RU" sz="1600" dirty="0" smtClean="0">
                <a:latin typeface="Monotype Corsiva" pitchFamily="66" charset="0"/>
              </a:rPr>
            </a:br>
            <a:r>
              <a:rPr lang="ru-RU" sz="5400" dirty="0" smtClean="0">
                <a:latin typeface="Monotype Corsiva" pitchFamily="66" charset="0"/>
              </a:rPr>
              <a:t>Трудовое воспитание ребенка в семье</a:t>
            </a:r>
            <a:endParaRPr lang="ru-RU" sz="5400" dirty="0">
              <a:latin typeface="Monotype Corsiva" pitchFamily="66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929190" y="4357694"/>
            <a:ext cx="3071834" cy="1571636"/>
          </a:xfrm>
        </p:spPr>
        <p:txBody>
          <a:bodyPr/>
          <a:lstStyle/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Воспитатель: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Monotype Corsiva" pitchFamily="66" charset="0"/>
              </a:rPr>
              <a:t>Кравченко Л.Н.</a:t>
            </a:r>
            <a:endParaRPr lang="ru-RU" sz="2800" dirty="0">
              <a:solidFill>
                <a:schemeClr val="tx1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8798237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Ручной труд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6314" y="2357430"/>
            <a:ext cx="3643338" cy="3768733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Очень важно, чтобы в детские годы каждый ребенок осуществлял руками свой замысел.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7170" name="Picture 2" descr="Картинки по запросу &quot;поделки из бросового материала птицы из желудей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4000528" cy="2000264"/>
          </a:xfrm>
          <a:prstGeom prst="rect">
            <a:avLst/>
          </a:prstGeom>
          <a:noFill/>
        </p:spPr>
      </p:pic>
      <p:pic>
        <p:nvPicPr>
          <p:cNvPr id="7172" name="Picture 4" descr="Картинки по запросу &quot;поделки из бросового материала птицы из желудей&quot;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857628"/>
            <a:ext cx="3714776" cy="23676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Что же происходит в процессе трудовой деятельности</a:t>
            </a:r>
            <a:r>
              <a:rPr lang="en-US" dirty="0" smtClean="0">
                <a:latin typeface="Monotype Corsiva" pitchFamily="66" charset="0"/>
              </a:rPr>
              <a:t>?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14348" y="1928802"/>
            <a:ext cx="3786214" cy="18573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Физическое и психическое развитие детей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857752" y="1857364"/>
            <a:ext cx="3571900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Уважение к труду взрослых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643174" y="4357694"/>
            <a:ext cx="4000528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Развитие индивидуальных особенностей</a:t>
            </a:r>
            <a:endParaRPr lang="ru-RU" sz="3200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143008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Как приобщить ребенка к труду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9688" y="1500174"/>
            <a:ext cx="652462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Самые частые ошибки родителей</a:t>
            </a:r>
            <a:br>
              <a:rPr lang="ru-RU" dirty="0" smtClean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600200"/>
            <a:ext cx="5472122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Стремление родителей</a:t>
            </a:r>
          </a:p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      сделать все самим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Ироническое отношение к труду ребенка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Приучение к труду силой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Нежелание родителей помогать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4098" name="Picture 2" descr="Картинки по запросу &quot;трудовое обучение дошкольников в семье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790" y="1571612"/>
            <a:ext cx="2504325" cy="38576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Что делать</a:t>
            </a:r>
            <a:r>
              <a:rPr lang="en-US" dirty="0" smtClean="0">
                <a:latin typeface="Monotype Corsiva" pitchFamily="66" charset="0"/>
              </a:rPr>
              <a:t>?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600200"/>
            <a:ext cx="785818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Не запрещайте ребенку помогать Вам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Превратите домашнюю работу в игру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Доверьте ребенку выполнять определенные вещи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Объясняйте ребенку , что вы от него хотите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Самое главное – не забываем хвалить ребенка!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Родители всегда являются примером для детей</a:t>
            </a: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29684" cy="143985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Трудовое воспитание –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успех обучения ребенка в школе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928802"/>
            <a:ext cx="4114800" cy="4197361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Трудовое воспитание детей является необходимым, важнейшим условием успешной подготовки детей к обучению в школе. </a:t>
            </a:r>
          </a:p>
          <a:p>
            <a:endParaRPr lang="ru-RU" dirty="0"/>
          </a:p>
        </p:txBody>
      </p:sp>
      <p:pic>
        <p:nvPicPr>
          <p:cNvPr id="2050" name="Picture 2" descr="Картинки по запросу &quot;успех ребенка в школе картинки&quot;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2571744"/>
            <a:ext cx="3495262" cy="25815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928802"/>
            <a:ext cx="8229600" cy="1428760"/>
          </a:xfrm>
        </p:spPr>
        <p:txBody>
          <a:bodyPr/>
          <a:lstStyle/>
          <a:p>
            <a:r>
              <a:rPr lang="ru-RU" sz="5400" dirty="0" smtClean="0">
                <a:latin typeface="Monotype Corsiva" pitchFamily="66" charset="0"/>
              </a:rPr>
              <a:t>Спасибо за внимание!</a:t>
            </a:r>
            <a:endParaRPr lang="ru-RU" sz="5400" dirty="0">
              <a:latin typeface="Monotype Corsiva" pitchFamily="66" charset="0"/>
            </a:endParaRPr>
          </a:p>
        </p:txBody>
      </p:sp>
      <p:pic>
        <p:nvPicPr>
          <p:cNvPr id="1026" name="Picture 2" descr="Картинки по запросу &quot;трудовое обучение дошкольников в семье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02" y="3071810"/>
            <a:ext cx="2860025" cy="35909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Трудовое воспитание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143116"/>
            <a:ext cx="4329114" cy="3983047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   Особое значение для формирования личности имеет раннее трудовое воспитание дошкольников в семье</a:t>
            </a:r>
            <a:r>
              <a:rPr lang="ru-RU" sz="2800" dirty="0" smtClean="0"/>
              <a:t>. 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15362" name="Picture 2" descr="http://wp2.kosta716.zmjyz.spectrum.myjino.ru/wp-content/uploads/aaa3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3116"/>
            <a:ext cx="3292994" cy="3286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381755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Оптимальный возраст 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для приучения ребенка к труду</a:t>
            </a:r>
            <a:br>
              <a:rPr lang="ru-RU" dirty="0" smtClean="0">
                <a:latin typeface="Monotype Corsiva" pitchFamily="66" charset="0"/>
              </a:rPr>
            </a:b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2500306"/>
            <a:ext cx="4429156" cy="264320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В возрасте от 2,5 – 3 лет </a:t>
            </a:r>
          </a:p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ребенок активно осваивает</a:t>
            </a:r>
          </a:p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окружающий мир.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14340" name="Picture 4" descr="Картинки по запросу &quot;трудовое воспитание дошкольников в семье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3147659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85918" y="357166"/>
            <a:ext cx="5572164" cy="1643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Цель трудового воспитания - это формирование положительного отношения к труду</a:t>
            </a:r>
            <a:endParaRPr lang="ru-RU" sz="3200" dirty="0">
              <a:latin typeface="Monotype Corsiva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57224" y="3786190"/>
            <a:ext cx="2143140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Формирование предпосылок трудовой деятельности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00430" y="3714752"/>
            <a:ext cx="2143140" cy="1928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Воспитание личности ребенка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00760" y="3786190"/>
            <a:ext cx="2286016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Monotype Corsiva" pitchFamily="66" charset="0"/>
              </a:rPr>
              <a:t>Воспитание положительного отношения к труду взрослых</a:t>
            </a:r>
            <a:endParaRPr lang="ru-RU" sz="2400" dirty="0">
              <a:latin typeface="Monotype Corsiva" pitchFamily="66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43240" y="2357430"/>
            <a:ext cx="3000396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Задачи</a:t>
            </a:r>
            <a:endParaRPr lang="ru-RU" sz="3200" dirty="0">
              <a:latin typeface="Monotype Corsiva" pitchFamily="66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4501356" y="2142322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2714612" y="3286124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4501356" y="3499644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000760" y="3286124"/>
            <a:ext cx="57150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000364" y="571480"/>
            <a:ext cx="5214974" cy="22145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Monotype Corsiva" pitchFamily="66" charset="0"/>
              </a:rPr>
              <a:t>Основы трудового воспитания закладываются в семье.</a:t>
            </a:r>
          </a:p>
          <a:p>
            <a:pPr algn="ctr"/>
            <a:r>
              <a:rPr lang="ru-RU" sz="3200" dirty="0" smtClean="0">
                <a:latin typeface="Monotype Corsiva" pitchFamily="66" charset="0"/>
              </a:rPr>
              <a:t>Семья – это дружный трудовой коллектив.</a:t>
            </a:r>
            <a:endParaRPr lang="ru-RU" sz="3200" dirty="0">
              <a:latin typeface="Monotype Corsiva" pitchFamily="66" charset="0"/>
            </a:endParaRPr>
          </a:p>
        </p:txBody>
      </p:sp>
      <p:pic>
        <p:nvPicPr>
          <p:cNvPr id="12290" name="Picture 2" descr="Картинки по запросу &quot;трудовое воспитание дошкольников в семье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928934"/>
            <a:ext cx="4953035" cy="37147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Виды труда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00100" y="1600200"/>
            <a:ext cx="76867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Monotype Corsiva" pitchFamily="66" charset="0"/>
              </a:rPr>
              <a:t>В дошкольном возрасте детям посильны четыре вида труда</a:t>
            </a:r>
            <a:r>
              <a:rPr lang="en-US" dirty="0" smtClean="0">
                <a:latin typeface="Monotype Corsiva" pitchFamily="66" charset="0"/>
              </a:rPr>
              <a:t>:</a:t>
            </a:r>
            <a:endParaRPr lang="ru-RU" dirty="0" smtClean="0">
              <a:latin typeface="Monotype Corsiva" pitchFamily="66" charset="0"/>
            </a:endParaRPr>
          </a:p>
          <a:p>
            <a:pPr>
              <a:buNone/>
            </a:pPr>
            <a:endParaRPr lang="ru-RU" dirty="0" smtClean="0">
              <a:latin typeface="Monotype Corsiva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Самообслуживание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Хозяйственно – бытовой труд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Труд в природе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Monotype Corsiva" pitchFamily="66" charset="0"/>
              </a:rPr>
              <a:t>Ручной труд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Самообслуживание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1600200"/>
            <a:ext cx="4500594" cy="482919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    Формирование навыков еды, умывания, раздевания и одевания; воспитание бережного отношения к своим вещам и предметам быта.</a:t>
            </a:r>
          </a:p>
          <a:p>
            <a:endParaRPr lang="ru-RU" dirty="0">
              <a:latin typeface="Monotype Corsiva" pitchFamily="66" charset="0"/>
            </a:endParaRPr>
          </a:p>
        </p:txBody>
      </p:sp>
      <p:pic>
        <p:nvPicPr>
          <p:cNvPr id="10242" name="Picture 2" descr="Картинки по запросу &quot;самообслуживание дошкольники&quot;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429" y="1857364"/>
            <a:ext cx="4068133" cy="2973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Хозяйственно – бытовой труд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2071678"/>
            <a:ext cx="3571900" cy="4054485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Именно бытовой труд закладывает основу трудового воспитания. </a:t>
            </a:r>
            <a:endParaRPr lang="ru-RU" dirty="0"/>
          </a:p>
        </p:txBody>
      </p:sp>
      <p:pic>
        <p:nvPicPr>
          <p:cNvPr id="5" name="Рисунок 4" descr="Картинки по запросу &quot;трудовое воспитание дошкольников в семье&quot;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643050"/>
            <a:ext cx="3338300" cy="349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Труд в природе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43306" y="1600200"/>
            <a:ext cx="5043494" cy="4525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Monotype Corsiva" pitchFamily="66" charset="0"/>
              </a:rPr>
              <a:t>     Труд в природе способствует  развитию наблюдательности, любознательности детей, воспитывает у них интерес к сельскохозяйственному труду и уважение к людям.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8" name="Рисунок 7" descr="Картинки по запросу &quot;трид картинк и для дошкольников&quot;&quot;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071678"/>
            <a:ext cx="307183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6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0066"/>
      </a:hlink>
      <a:folHlink>
        <a:srgbClr val="66006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256</Words>
  <Application>Microsoft Office PowerPoint</Application>
  <PresentationFormat>Экран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    Трудовое воспитание ребенка в семье</vt:lpstr>
      <vt:lpstr>Трудовое воспитание</vt:lpstr>
      <vt:lpstr>Оптимальный возраст  для приучения ребенка к труду </vt:lpstr>
      <vt:lpstr>Слайд 4</vt:lpstr>
      <vt:lpstr>Слайд 5</vt:lpstr>
      <vt:lpstr>Виды труда</vt:lpstr>
      <vt:lpstr>Самообслуживание</vt:lpstr>
      <vt:lpstr>Хозяйственно – бытовой труд</vt:lpstr>
      <vt:lpstr>Труд в природе</vt:lpstr>
      <vt:lpstr>Ручной труд</vt:lpstr>
      <vt:lpstr>Что же происходит в процессе трудовой деятельности?</vt:lpstr>
      <vt:lpstr>Как приобщить ребенка к труду</vt:lpstr>
      <vt:lpstr>Самые частые ошибки родителей </vt:lpstr>
      <vt:lpstr>Что делать?</vt:lpstr>
      <vt:lpstr>Трудовое воспитание –  успех обучения ребенка в школе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</dc:title>
  <dc:creator>Фокина Лидия Петровна</dc:creator>
  <cp:keywords>Шаблон презентации</cp:keywords>
  <cp:lastModifiedBy>Пользователь Windows</cp:lastModifiedBy>
  <cp:revision>114</cp:revision>
  <dcterms:created xsi:type="dcterms:W3CDTF">2014-07-06T18:18:01Z</dcterms:created>
  <dcterms:modified xsi:type="dcterms:W3CDTF">2024-12-13T07:26:18Z</dcterms:modified>
</cp:coreProperties>
</file>